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63" r:id="rId3"/>
    <p:sldId id="264" r:id="rId4"/>
    <p:sldId id="267" r:id="rId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A3C99"/>
    <a:srgbClr val="4547BB"/>
    <a:srgbClr val="3FCC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826194-C3D4-4CDD-8BBB-1AEB28CE98AD}" type="datetimeFigureOut">
              <a:rPr lang="ru-RU" smtClean="0"/>
              <a:t>04.02.2024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BFD62-DA82-40F8-9E05-45D26090A6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054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BFD62-DA82-40F8-9E05-45D26090A6D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2414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BFD62-DA82-40F8-9E05-45D26090A6D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7468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AD84FC-91B5-429F-864E-1DEADB7BA5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34FEEC1-B9EB-4E20-BB45-EE53BC7758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D2B3A67-BB49-4AFB-A84E-77EE8796A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B6DEE-0C27-4A65-83A7-8A621D8F00CF}" type="datetime1">
              <a:rPr lang="ru-RU" smtClean="0"/>
              <a:t>04.02.2024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EC197C-6C74-49ED-972A-C0A60159B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2742E2-562E-44CA-B083-F351CAABA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6121-1BCA-4C1B-854A-CD01A0ABB1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5537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CDA324-6F01-4B59-8949-25E38A42E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AB533E7-DAB8-421A-8C2E-07D5E1433C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2F4F1C2-A698-4FAB-9FB0-A59441CD6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06CD8-F193-4F06-8DBF-3779A9C1C8FC}" type="datetime1">
              <a:rPr lang="ru-RU" smtClean="0"/>
              <a:t>04.02.2024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D79099-FCF4-4C22-A138-4371F375B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532FFD-D3B2-408E-9ABD-D4FD2D9F6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6121-1BCA-4C1B-854A-CD01A0ABB1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636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1B31F46-E920-439A-8615-87D0ACD06B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4D3A27B-FAC3-45B2-B55C-3A035B0DE2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18FD8C-4C2B-49F3-BCDC-DE02E0C62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4E69A-0679-47E8-A0EF-03BCFF189B4A}" type="datetime1">
              <a:rPr lang="ru-RU" smtClean="0"/>
              <a:t>04.02.2024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6AD8AFD-31E6-41C6-92BC-DF0415DA0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5A1F5C8-9464-47E8-B692-98E8E0DE1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6121-1BCA-4C1B-854A-CD01A0ABB1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000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57CD86-3F63-4C27-AC83-E7DBAB384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13E6F8-1B30-490F-A2AB-6E98A0F0C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0DE12F4-E6B7-41EB-89D5-A49C19306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BC616-25B4-4106-9C13-03736E5F7489}" type="datetime1">
              <a:rPr lang="ru-RU" smtClean="0"/>
              <a:t>04.02.2024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518F8C-FD6C-479F-96DA-AFF2B4B23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0F2BC6-433B-4310-8CFB-3FDD38D15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2471" y="6370963"/>
            <a:ext cx="27432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Montserrat" panose="00000500000000000000" pitchFamily="2" charset="-52"/>
              </a:defRPr>
            </a:lvl1pPr>
          </a:lstStyle>
          <a:p>
            <a:fld id="{1C966121-1BCA-4C1B-854A-CD01A0ABB15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6702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E25684-9579-4C88-B636-D83B0A13D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8C54E9C-6009-43E4-A638-004604CC58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61D7725-84A6-4E38-AB3B-9A40E9DC1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005AD-645D-4AAA-9175-498D989DE37D}" type="datetime1">
              <a:rPr lang="ru-RU" smtClean="0"/>
              <a:t>04.02.2024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817D01B-09F3-4530-9BAB-BB1CDFE25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C7B0E80-509F-4D96-BE78-2461CC7B5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6121-1BCA-4C1B-854A-CD01A0ABB1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6496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6B3ACA-E27C-4F22-BB02-EC146CEC1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9FB690-FC5B-417A-A0B4-F965D22829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2EEC092-922C-4176-8D75-E71D45812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922D76B-2A0E-4332-AFE5-C6F77B1F8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5163E-1C7D-4FF3-A23E-2B624266383B}" type="datetime1">
              <a:rPr lang="ru-RU" smtClean="0"/>
              <a:t>04.02.2024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77C5944-88AB-4FB8-BE49-DFDD7689C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750CBAB-0FBE-42CC-A5CB-AB7F752AD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6121-1BCA-4C1B-854A-CD01A0ABB1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9737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94B4F6-BA79-45FB-9803-2C215C512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4E5AAA2-9DEE-4830-B447-D9FD48F029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0CAA42F-F8FE-4652-A343-9DC937E4B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2DB665D-1661-43C1-BE0F-D79D46760C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DDC7FB5-72F0-4D7F-9994-D0348E05A8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9FD1534-E710-4B36-BADB-F6146F9D1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69B47-AC38-4D9F-BB60-D4B37A3FFE56}" type="datetime1">
              <a:rPr lang="ru-RU" smtClean="0"/>
              <a:t>04.02.2024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3EF9C9C-DA07-4E14-871B-5CCF5EF51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AFFB9F6-DA81-4DE8-A7C0-F34DE4B2A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6121-1BCA-4C1B-854A-CD01A0ABB1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8020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42A705-312C-4767-A76C-7267AF4AF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E261B31-05B1-4AF8-8871-63E797224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5680-6C64-4B11-B938-8865A5DD70A3}" type="datetime1">
              <a:rPr lang="ru-RU" smtClean="0"/>
              <a:t>04.02.2024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2DBDC91-CC4C-4DDB-8A3F-6E82C7319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B2EE2AB-CC25-4899-9FA5-2934D15B8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6121-1BCA-4C1B-854A-CD01A0ABB1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2821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69F04CE-1D2B-43CF-8360-04DBDFA1B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0D11E-6816-4BF4-84AD-1EEAE879662C}" type="datetime1">
              <a:rPr lang="ru-RU" smtClean="0"/>
              <a:t>04.02.2024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B466D21-F3BE-4B38-84D0-215A64B21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609C57-5D29-4B46-B70C-5AD161053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593" y="6252833"/>
            <a:ext cx="27432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Montserrat" panose="00000500000000000000" pitchFamily="2" charset="-52"/>
              </a:defRPr>
            </a:lvl1pPr>
          </a:lstStyle>
          <a:p>
            <a:fld id="{1C966121-1BCA-4C1B-854A-CD01A0ABB15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6547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2E0BC6-1639-4359-909E-F2A4768EA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0C593F-F46F-400E-BFE5-5E2D2ADCF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6DD8EF9-13EC-43B2-9EC3-558EABCE9A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805FAAA-030E-4ACD-86B2-91732B354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B422E-A6A2-4658-8783-2EA40042C120}" type="datetime1">
              <a:rPr lang="ru-RU" smtClean="0"/>
              <a:t>04.02.2024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54BCABE-6B9E-49B4-8F70-7A35352AA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2049AD1-4F29-4277-B5A0-F170F8B1A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6121-1BCA-4C1B-854A-CD01A0ABB1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5925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AA23D8-FD89-46D9-9022-15B1239D0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18E11C7-3228-4948-910E-9A47CAE121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4D0BC9-EF38-4AC4-A2BB-2A8A6DD627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F20B797-6FD8-4111-A347-F16911681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29308-9E85-448A-AFB7-DB5B2CBEBF6E}" type="datetime1">
              <a:rPr lang="ru-RU" smtClean="0"/>
              <a:t>04.02.2024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63FE31B-8BB5-4F9C-B2B6-52D4B5E85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7C5BEE2-1883-4526-9621-2E93E5225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6121-1BCA-4C1B-854A-CD01A0ABB1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0035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D48829-B5E9-45AF-AFB6-2D0FA244B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0B92405-A8CB-45C3-B36C-0D0B6BD91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5F847CC-B451-487C-A2D4-00BCDA9C40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5BF88-5C80-41EA-A908-07B3F698A60E}" type="datetime1">
              <a:rPr lang="ru-RU" smtClean="0"/>
              <a:t>04.02.2024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09447B-DEB2-438E-A7DD-F48A9C7E0A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BFD5CE-CE7A-4B79-8B38-924DB5DD26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66121-1BCA-4C1B-854A-CD01A0ABB1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299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4C3490-11D1-4DBC-8941-87C974ADB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655" y="2567709"/>
            <a:ext cx="9365672" cy="581025"/>
          </a:xfrm>
        </p:spPr>
        <p:txBody>
          <a:bodyPr>
            <a:normAutofit/>
          </a:bodyPr>
          <a:lstStyle/>
          <a:p>
            <a:pPr algn="l"/>
            <a:r>
              <a:rPr lang="ru-RU" sz="3500" dirty="0" smtClean="0">
                <a:solidFill>
                  <a:schemeClr val="bg1"/>
                </a:solidFill>
                <a:latin typeface="Montserrat SemiBold" panose="00000700000000000000" pitchFamily="2" charset="-52"/>
              </a:rPr>
              <a:t>Программа сортировки чисел</a:t>
            </a:r>
            <a:endParaRPr lang="ru-RU" sz="3500" dirty="0">
              <a:solidFill>
                <a:schemeClr val="bg1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0B3277F2-35C7-B756-07F5-E6FEC97A9D81}"/>
              </a:ext>
            </a:extLst>
          </p:cNvPr>
          <p:cNvSpPr txBox="1">
            <a:spLocks/>
          </p:cNvSpPr>
          <p:nvPr/>
        </p:nvSpPr>
        <p:spPr>
          <a:xfrm>
            <a:off x="572655" y="3301134"/>
            <a:ext cx="9365672" cy="514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500" dirty="0" smtClean="0">
                <a:solidFill>
                  <a:schemeClr val="bg1"/>
                </a:solidFill>
                <a:latin typeface="Montserrat" panose="00000500000000000000" pitchFamily="2" charset="-52"/>
              </a:rPr>
              <a:t>Программа имеет графический интерфейс с использованием библиотеки </a:t>
            </a:r>
            <a:r>
              <a:rPr lang="en-US" sz="2500" dirty="0" err="1" smtClean="0">
                <a:solidFill>
                  <a:schemeClr val="bg1"/>
                </a:solidFill>
                <a:latin typeface="Montserrat" panose="00000500000000000000" pitchFamily="2" charset="-52"/>
              </a:rPr>
              <a:t>tkinter</a:t>
            </a:r>
            <a:r>
              <a:rPr lang="ru-RU" sz="2500" dirty="0" smtClean="0">
                <a:solidFill>
                  <a:schemeClr val="bg1"/>
                </a:solidFill>
                <a:latin typeface="Montserrat" panose="00000500000000000000" pitchFamily="2" charset="-52"/>
              </a:rPr>
              <a:t>.</a:t>
            </a:r>
            <a:endParaRPr lang="ru-RU" sz="3500" dirty="0">
              <a:solidFill>
                <a:schemeClr val="bg1"/>
              </a:solidFill>
              <a:latin typeface="Montserrat SemiBold" panose="000007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55732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250C93-1EF3-0DCE-2F20-70B3E1F25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329" y="0"/>
            <a:ext cx="12192000" cy="6858000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C669AB63-2B0C-486F-881B-C25055410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6" y="2255591"/>
            <a:ext cx="4844786" cy="3832841"/>
          </a:xfrm>
        </p:spPr>
        <p:txBody>
          <a:bodyPr numCol="1" spcCol="720000">
            <a:noAutofit/>
          </a:bodyPr>
          <a:lstStyle/>
          <a:p>
            <a:pPr>
              <a:lnSpc>
                <a:spcPct val="115000"/>
              </a:lnSpc>
              <a:buClr>
                <a:srgbClr val="4547BB"/>
              </a:buClr>
            </a:pP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Реализовать графическую программу с использованием библиотеки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Tkinter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которая состоит из поля ввода текста, раскрывающегося списка и полем вывода надписи и кнопки.</a:t>
            </a:r>
          </a:p>
          <a:p>
            <a:pPr>
              <a:lnSpc>
                <a:spcPct val="115000"/>
              </a:lnSpc>
              <a:buClr>
                <a:srgbClr val="4547BB"/>
              </a:buClr>
            </a:pP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 вводит последовательность чисел через запятую</a:t>
            </a:r>
          </a:p>
          <a:p>
            <a:pPr>
              <a:lnSpc>
                <a:spcPct val="115000"/>
              </a:lnSpc>
              <a:buClr>
                <a:srgbClr val="4547BB"/>
              </a:buClr>
            </a:pP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Выбирает один из вариантов сортировки</a:t>
            </a:r>
          </a:p>
          <a:p>
            <a:pPr>
              <a:buClr>
                <a:srgbClr val="4547BB"/>
              </a:buClr>
            </a:pP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 нажатия на кнопку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происходит сортировка последовательности с последующим выводом в текстовое поле вывода</a:t>
            </a:r>
          </a:p>
          <a:p>
            <a:pPr>
              <a:buClr>
                <a:srgbClr val="4547BB"/>
              </a:buClr>
            </a:pP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Реализовать вывод времени затраченного на сортировку</a:t>
            </a:r>
          </a:p>
          <a:p>
            <a:pPr>
              <a:buClr>
                <a:srgbClr val="4547BB"/>
              </a:buClr>
            </a:pP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Код должен содержать комментарии, а также все необходимые проверки на исключения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Clr>
                <a:srgbClr val="4547BB"/>
              </a:buClr>
            </a:pP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Код должен быть максимально читаем. При написании следует прибегнуть к стандартным библиотекам тестирования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FD9F5A6F-9DFC-9C8F-447B-EFFE96A10E84}"/>
              </a:ext>
            </a:extLst>
          </p:cNvPr>
          <p:cNvSpPr txBox="1"/>
          <p:nvPr/>
        </p:nvSpPr>
        <p:spPr>
          <a:xfrm>
            <a:off x="504863" y="354688"/>
            <a:ext cx="8868055" cy="460125"/>
          </a:xfrm>
          <a:prstGeom prst="rect">
            <a:avLst/>
          </a:prstGeom>
        </p:spPr>
        <p:txBody>
          <a:bodyPr vert="horz" wrap="square" lIns="0" tIns="12064" rIns="0" bIns="0" rtlCol="0">
            <a:spAutoFit/>
          </a:bodyPr>
          <a:lstStyle/>
          <a:p>
            <a:pPr marR="5080"/>
            <a:r>
              <a:rPr lang="ru-RU" sz="2911" b="1" dirty="0" smtClean="0">
                <a:solidFill>
                  <a:srgbClr val="4547BB"/>
                </a:solidFill>
                <a:latin typeface="Montserrat SemiBold" pitchFamily="2" charset="77"/>
                <a:cs typeface="Times New Roman" panose="02020603050405020304" pitchFamily="18" charset="0"/>
              </a:rPr>
              <a:t>Цели и задачи</a:t>
            </a:r>
            <a:endParaRPr lang="ru-RU" sz="2911" b="1" dirty="0">
              <a:solidFill>
                <a:srgbClr val="4547BB"/>
              </a:solidFill>
              <a:latin typeface="Montserrat SemiBold" pitchFamily="2" charset="77"/>
              <a:cs typeface="Times New Roman" panose="02020603050405020304" pitchFamily="18" charset="0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024EE996-F817-A7EC-13A4-5CD5BCF1385E}"/>
              </a:ext>
            </a:extLst>
          </p:cNvPr>
          <p:cNvSpPr txBox="1">
            <a:spLocks/>
          </p:cNvSpPr>
          <p:nvPr/>
        </p:nvSpPr>
        <p:spPr>
          <a:xfrm>
            <a:off x="6470135" y="2245835"/>
            <a:ext cx="4816646" cy="3181143"/>
          </a:xfrm>
          <a:prstGeom prst="rect">
            <a:avLst/>
          </a:prstGeom>
        </p:spPr>
        <p:txBody>
          <a:bodyPr vert="horz" lIns="91440" tIns="45720" rIns="91440" bIns="45720" numCol="1" spcCol="72000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buClr>
                <a:srgbClr val="4547BB"/>
              </a:buClr>
            </a:pP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 интерфейс реализован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buClr>
                <a:srgbClr val="4547BB"/>
              </a:buClr>
            </a:pP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главном окне программы есть возможность ввести последовательность чисел через запятую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buClr>
                <a:srgbClr val="4547BB"/>
              </a:buClr>
            </a:pP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Посредством меню выбирает один из двух вариантов сортировки встроенную или пузырьком</a:t>
            </a:r>
          </a:p>
          <a:p>
            <a:pPr>
              <a:lnSpc>
                <a:spcPct val="115000"/>
              </a:lnSpc>
              <a:buClr>
                <a:srgbClr val="4547BB"/>
              </a:buClr>
            </a:pP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 нажатия клавиши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Старт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программа сортирует числа по возрастанию и выводит затраченное время и отсортированный список чисел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buClr>
                <a:srgbClr val="4547BB"/>
              </a:buClr>
            </a:pP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Код программы подробно описан комментариями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buClr>
                <a:srgbClr val="4547BB"/>
              </a:buClr>
            </a:pP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Подключена библиотека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unittest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 проведено тестирование. Для тестирования надо 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раскомментировать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строки, которые так и помечены: 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Раскомментировать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для тестов.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buClr>
                <a:srgbClr val="4547BB"/>
              </a:buClr>
            </a:pPr>
            <a:endParaRPr lang="ru-RU" sz="1200" dirty="0">
              <a:latin typeface="Montserrat" panose="00000500000000000000" pitchFamily="2" charset="-52"/>
            </a:endParaRPr>
          </a:p>
          <a:p>
            <a:pPr marL="0" indent="0">
              <a:buClr>
                <a:srgbClr val="4547BB"/>
              </a:buClr>
              <a:buNone/>
            </a:pPr>
            <a:endParaRPr lang="ru-RU" sz="1200" dirty="0">
              <a:latin typeface="Montserrat" panose="00000500000000000000" pitchFamily="2" charset="-52"/>
            </a:endParaRP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E71932EC-CA91-DC4F-B8DA-B551546CD89E}"/>
              </a:ext>
            </a:extLst>
          </p:cNvPr>
          <p:cNvSpPr/>
          <p:nvPr/>
        </p:nvSpPr>
        <p:spPr>
          <a:xfrm>
            <a:off x="504863" y="1326399"/>
            <a:ext cx="5092373" cy="639253"/>
          </a:xfrm>
          <a:prstGeom prst="roundRect">
            <a:avLst/>
          </a:prstGeom>
          <a:solidFill>
            <a:srgbClr val="45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8E436F63-9E2D-199F-929E-E612C47AAEE9}"/>
              </a:ext>
            </a:extLst>
          </p:cNvPr>
          <p:cNvSpPr/>
          <p:nvPr/>
        </p:nvSpPr>
        <p:spPr>
          <a:xfrm>
            <a:off x="504863" y="1505527"/>
            <a:ext cx="5092373" cy="4618182"/>
          </a:xfrm>
          <a:prstGeom prst="roundRect">
            <a:avLst>
              <a:gd name="adj" fmla="val 3245"/>
            </a:avLst>
          </a:prstGeom>
          <a:noFill/>
          <a:ln w="28575">
            <a:solidFill>
              <a:srgbClr val="4547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7F746BA4-6A09-809F-FD61-FB569CE0592F}"/>
              </a:ext>
            </a:extLst>
          </p:cNvPr>
          <p:cNvSpPr txBox="1"/>
          <p:nvPr/>
        </p:nvSpPr>
        <p:spPr>
          <a:xfrm>
            <a:off x="2078182" y="1486046"/>
            <a:ext cx="1440873" cy="319958"/>
          </a:xfrm>
          <a:prstGeom prst="rect">
            <a:avLst/>
          </a:prstGeom>
        </p:spPr>
        <p:txBody>
          <a:bodyPr vert="horz" wrap="square" lIns="0" tIns="12064" rIns="0" bIns="0" rtlCol="0">
            <a:spAutoFit/>
          </a:bodyPr>
          <a:lstStyle/>
          <a:p>
            <a:pPr marR="5080"/>
            <a:r>
              <a:rPr lang="ru-RU" sz="2000" b="1" dirty="0" smtClean="0">
                <a:solidFill>
                  <a:srgbClr val="FFFFFF"/>
                </a:solidFill>
                <a:latin typeface="Montserrat SemiBold" pitchFamily="2" charset="77"/>
                <a:cs typeface="Times New Roman" panose="02020603050405020304" pitchFamily="18" charset="0"/>
              </a:rPr>
              <a:t>Задачи</a:t>
            </a:r>
            <a:endParaRPr lang="ru-RU" sz="2000" b="1" dirty="0">
              <a:solidFill>
                <a:srgbClr val="FFFFFF"/>
              </a:solidFill>
              <a:latin typeface="Montserrat SemiBold" pitchFamily="2" charset="77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55861B1D-7968-07C2-4037-E0C7CB72B88E}"/>
              </a:ext>
            </a:extLst>
          </p:cNvPr>
          <p:cNvSpPr/>
          <p:nvPr/>
        </p:nvSpPr>
        <p:spPr>
          <a:xfrm>
            <a:off x="6332272" y="1334627"/>
            <a:ext cx="5092373" cy="639253"/>
          </a:xfrm>
          <a:prstGeom prst="roundRect">
            <a:avLst/>
          </a:prstGeom>
          <a:solidFill>
            <a:srgbClr val="3F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C841AFD0-F272-E0B8-D4FD-9D551D6CEAC9}"/>
              </a:ext>
            </a:extLst>
          </p:cNvPr>
          <p:cNvSpPr/>
          <p:nvPr/>
        </p:nvSpPr>
        <p:spPr>
          <a:xfrm>
            <a:off x="6332272" y="1513755"/>
            <a:ext cx="5092373" cy="4618182"/>
          </a:xfrm>
          <a:prstGeom prst="roundRect">
            <a:avLst>
              <a:gd name="adj" fmla="val 3245"/>
            </a:avLst>
          </a:prstGeom>
          <a:noFill/>
          <a:ln w="28575">
            <a:solidFill>
              <a:srgbClr val="3FC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911E1C24-3BD5-796A-5958-0EBD33038047}"/>
              </a:ext>
            </a:extLst>
          </p:cNvPr>
          <p:cNvSpPr txBox="1"/>
          <p:nvPr/>
        </p:nvSpPr>
        <p:spPr>
          <a:xfrm>
            <a:off x="8164792" y="1494274"/>
            <a:ext cx="1542625" cy="319958"/>
          </a:xfrm>
          <a:prstGeom prst="rect">
            <a:avLst/>
          </a:prstGeom>
        </p:spPr>
        <p:txBody>
          <a:bodyPr vert="horz" wrap="square" lIns="0" tIns="12064" rIns="0" bIns="0" rtlCol="0">
            <a:spAutoFit/>
          </a:bodyPr>
          <a:lstStyle/>
          <a:p>
            <a:pPr marR="5080"/>
            <a:r>
              <a:rPr lang="ru-RU" sz="2000" b="1" dirty="0" smtClean="0">
                <a:solidFill>
                  <a:srgbClr val="FFFFFF"/>
                </a:solidFill>
                <a:latin typeface="Montserrat SemiBold" pitchFamily="2" charset="77"/>
                <a:cs typeface="Times New Roman" panose="02020603050405020304" pitchFamily="18" charset="0"/>
              </a:rPr>
              <a:t>Выполнено</a:t>
            </a:r>
            <a:endParaRPr lang="ru-RU" sz="2000" b="1" dirty="0">
              <a:solidFill>
                <a:srgbClr val="FFFFFF"/>
              </a:solidFill>
              <a:latin typeface="Montserrat SemiBold" pitchFamily="2" charset="77"/>
              <a:cs typeface="Times New Roman" panose="02020603050405020304" pitchFamily="18" charset="0"/>
            </a:endParaRPr>
          </a:p>
        </p:txBody>
      </p:sp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13B63055-C1EA-6592-9390-BDD5DD8DC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6121-1BCA-4C1B-854A-CD01A0ABB15E}" type="slidenum">
              <a:rPr lang="ru-RU" smtClean="0"/>
              <a:t>2</a:t>
            </a:fld>
            <a:endParaRPr lang="ru-RU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5B326FAC-267B-45F1-8A4A-E004BCB2571D}"/>
              </a:ext>
            </a:extLst>
          </p:cNvPr>
          <p:cNvGrpSpPr/>
          <p:nvPr/>
        </p:nvGrpSpPr>
        <p:grpSpPr>
          <a:xfrm>
            <a:off x="9833422" y="231569"/>
            <a:ext cx="2262249" cy="748309"/>
            <a:chOff x="9690265" y="231569"/>
            <a:chExt cx="2262249" cy="748309"/>
          </a:xfrm>
        </p:grpSpPr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C654E87E-7112-4BE0-A521-B032794DCBE7}"/>
                </a:ext>
              </a:extLst>
            </p:cNvPr>
            <p:cNvSpPr/>
            <p:nvPr/>
          </p:nvSpPr>
          <p:spPr>
            <a:xfrm>
              <a:off x="9690265" y="231569"/>
              <a:ext cx="2262249" cy="7483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6455512A-F957-4FD2-A974-CC913658F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0266" y="394974"/>
              <a:ext cx="1880850" cy="4213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0323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250C93-1EF3-0DCE-2F20-70B3E1F25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FD9F5A6F-9DFC-9C8F-447B-EFFE96A10E84}"/>
              </a:ext>
            </a:extLst>
          </p:cNvPr>
          <p:cNvSpPr txBox="1"/>
          <p:nvPr/>
        </p:nvSpPr>
        <p:spPr>
          <a:xfrm>
            <a:off x="504863" y="354688"/>
            <a:ext cx="8868055" cy="460125"/>
          </a:xfrm>
          <a:prstGeom prst="rect">
            <a:avLst/>
          </a:prstGeom>
        </p:spPr>
        <p:txBody>
          <a:bodyPr vert="horz" wrap="square" lIns="0" tIns="12064" rIns="0" bIns="0" rtlCol="0">
            <a:spAutoFit/>
          </a:bodyPr>
          <a:lstStyle/>
          <a:p>
            <a:pPr marR="5080"/>
            <a:r>
              <a:rPr lang="ru-RU" sz="2911" b="1" dirty="0" smtClean="0">
                <a:solidFill>
                  <a:srgbClr val="4547BB"/>
                </a:solidFill>
                <a:latin typeface="Montserrat SemiBold" pitchFamily="2" charset="77"/>
                <a:cs typeface="Times New Roman" panose="02020603050405020304" pitchFamily="18" charset="0"/>
              </a:rPr>
              <a:t>Итоги</a:t>
            </a:r>
            <a:endParaRPr lang="ru-RU" sz="2911" b="1" dirty="0">
              <a:solidFill>
                <a:srgbClr val="4547BB"/>
              </a:solidFill>
              <a:latin typeface="Montserrat SemiBold" pitchFamily="2" charset="77"/>
              <a:cs typeface="Times New Roman" panose="02020603050405020304" pitchFamily="18" charset="0"/>
            </a:endParaRPr>
          </a:p>
        </p:txBody>
      </p: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1D96C3E3-11C3-7925-5CBC-A48FE64F4980}"/>
              </a:ext>
            </a:extLst>
          </p:cNvPr>
          <p:cNvGrpSpPr/>
          <p:nvPr/>
        </p:nvGrpSpPr>
        <p:grpSpPr>
          <a:xfrm>
            <a:off x="8107843" y="1836341"/>
            <a:ext cx="3633028" cy="3513094"/>
            <a:chOff x="1271481" y="1097752"/>
            <a:chExt cx="1810273" cy="1750512"/>
          </a:xfrm>
        </p:grpSpPr>
        <p:sp>
          <p:nvSpPr>
            <p:cNvPr id="35" name="Прямоугольник: скругленные углы 34">
              <a:extLst>
                <a:ext uri="{FF2B5EF4-FFF2-40B4-BE49-F238E27FC236}">
                  <a16:creationId xmlns:a16="http://schemas.microsoft.com/office/drawing/2014/main" id="{D34FE78E-F831-D6E6-4ECC-F78C70D7EAFA}"/>
                </a:ext>
              </a:extLst>
            </p:cNvPr>
            <p:cNvSpPr/>
            <p:nvPr/>
          </p:nvSpPr>
          <p:spPr>
            <a:xfrm>
              <a:off x="1501805" y="1097752"/>
              <a:ext cx="1579949" cy="1579949"/>
            </a:xfrm>
            <a:prstGeom prst="roundRect">
              <a:avLst/>
            </a:prstGeom>
            <a:solidFill>
              <a:srgbClr val="4547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4" name="Рисунок 13" descr="Изображение выглядит как человек, стена, внутренний&#10;&#10;Автоматически созданное описание">
              <a:extLst>
                <a:ext uri="{FF2B5EF4-FFF2-40B4-BE49-F238E27FC236}">
                  <a16:creationId xmlns:a16="http://schemas.microsoft.com/office/drawing/2014/main" id="{E98D0008-ABEC-8E42-FF76-D94B798B45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96" b="42546"/>
            <a:stretch/>
          </p:blipFill>
          <p:spPr>
            <a:xfrm>
              <a:off x="1271481" y="1358111"/>
              <a:ext cx="1565639" cy="1490153"/>
            </a:xfrm>
            <a:prstGeom prst="roundRect">
              <a:avLst>
                <a:gd name="adj" fmla="val 12328"/>
              </a:avLst>
            </a:prstGeom>
            <a:ln w="38100">
              <a:solidFill>
                <a:srgbClr val="4547BB"/>
              </a:solidFill>
            </a:ln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6E830B5-36AD-17AA-3B21-824F29493379}"/>
              </a:ext>
            </a:extLst>
          </p:cNvPr>
          <p:cNvSpPr txBox="1"/>
          <p:nvPr/>
        </p:nvSpPr>
        <p:spPr>
          <a:xfrm>
            <a:off x="510383" y="2767280"/>
            <a:ext cx="665537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 smtClean="0">
                <a:latin typeface="Montserrat SemiBold" panose="00000700000000000000" pitchFamily="2" charset="-52"/>
              </a:rPr>
              <a:t>Завершён курс обучения</a:t>
            </a:r>
            <a:endParaRPr lang="ru-RU" sz="3000" dirty="0">
              <a:latin typeface="Montserrat SemiBold" panose="00000700000000000000" pitchFamily="2" charset="-52"/>
            </a:endParaRPr>
          </a:p>
          <a:p>
            <a:endParaRPr lang="ru-RU" sz="3000" dirty="0">
              <a:latin typeface="Montserrat SemiBold" panose="00000700000000000000" pitchFamily="2" charset="-52"/>
            </a:endParaRPr>
          </a:p>
          <a:p>
            <a:r>
              <a:rPr lang="ru-RU" sz="2000" dirty="0" smtClean="0">
                <a:latin typeface="Montserrat" panose="00000500000000000000" pitchFamily="2" charset="-52"/>
              </a:rPr>
              <a:t>Считаю итоговую работу выполненной.</a:t>
            </a:r>
          </a:p>
          <a:p>
            <a:r>
              <a:rPr lang="ru-RU" sz="2000" dirty="0" smtClean="0">
                <a:latin typeface="Montserrat" panose="00000500000000000000" pitchFamily="2" charset="-52"/>
              </a:rPr>
              <a:t>Хочу </a:t>
            </a:r>
            <a:r>
              <a:rPr lang="ru-RU" sz="2000" dirty="0" smtClean="0">
                <a:latin typeface="Montserrat" panose="00000500000000000000" pitchFamily="2" charset="-52"/>
              </a:rPr>
              <a:t>сказать СПАСИБО за предоставленную возможность познакомится с языком </a:t>
            </a:r>
            <a:r>
              <a:rPr lang="en-US" sz="2000" dirty="0" smtClean="0">
                <a:latin typeface="Montserrat" panose="00000500000000000000" pitchFamily="2" charset="-52"/>
              </a:rPr>
              <a:t>Python</a:t>
            </a:r>
            <a:r>
              <a:rPr lang="ru-RU" sz="2000" dirty="0" smtClean="0">
                <a:latin typeface="Montserrat" panose="00000500000000000000" pitchFamily="2" charset="-52"/>
              </a:rPr>
              <a:t>. Спасибо Руслану </a:t>
            </a:r>
            <a:r>
              <a:rPr lang="ru-RU" sz="2000" dirty="0" err="1" smtClean="0">
                <a:latin typeface="Montserrat" panose="00000500000000000000" pitchFamily="2" charset="-52"/>
              </a:rPr>
              <a:t>Бакееву</a:t>
            </a:r>
            <a:r>
              <a:rPr lang="ru-RU" sz="2000" dirty="0" smtClean="0">
                <a:latin typeface="Montserrat" panose="00000500000000000000" pitchFamily="2" charset="-52"/>
              </a:rPr>
              <a:t> и Сергею Романову и всей команде </a:t>
            </a:r>
            <a:r>
              <a:rPr lang="ru-RU" sz="2000" dirty="0" err="1" smtClean="0">
                <a:latin typeface="Montserrat" panose="00000500000000000000" pitchFamily="2" charset="-52"/>
              </a:rPr>
              <a:t>Иннополиса</a:t>
            </a:r>
            <a:r>
              <a:rPr lang="ru-RU" sz="2000" dirty="0" smtClean="0">
                <a:latin typeface="Montserrat" panose="00000500000000000000" pitchFamily="2" charset="-52"/>
              </a:rPr>
              <a:t>.</a:t>
            </a:r>
          </a:p>
          <a:p>
            <a:r>
              <a:rPr lang="ru-RU" sz="2000" dirty="0" smtClean="0">
                <a:latin typeface="Montserrat" panose="00000500000000000000" pitchFamily="2" charset="-52"/>
              </a:rPr>
              <a:t>Отдельное спасибо сокурсникам, готовых всегда прийти на помощь.</a:t>
            </a:r>
            <a:endParaRPr lang="ru-RU" sz="2000" dirty="0">
              <a:latin typeface="Montserrat" panose="00000500000000000000" pitchFamily="2" charset="-52"/>
            </a:endParaRPr>
          </a:p>
        </p:txBody>
      </p:sp>
      <p:sp>
        <p:nvSpPr>
          <p:cNvPr id="42" name="Номер слайда 41">
            <a:extLst>
              <a:ext uri="{FF2B5EF4-FFF2-40B4-BE49-F238E27FC236}">
                <a16:creationId xmlns:a16="http://schemas.microsoft.com/office/drawing/2014/main" id="{5A7443EB-3F9C-AEB6-D3ED-0D6B4FCB9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6121-1BCA-4C1B-854A-CD01A0ABB15E}" type="slidenum">
              <a:rPr lang="ru-RU" smtClean="0"/>
              <a:t>3</a:t>
            </a:fld>
            <a:endParaRPr lang="ru-RU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6D6CEEBA-4692-41AA-B801-2435A7FBE2F1}"/>
              </a:ext>
            </a:extLst>
          </p:cNvPr>
          <p:cNvGrpSpPr/>
          <p:nvPr/>
        </p:nvGrpSpPr>
        <p:grpSpPr>
          <a:xfrm>
            <a:off x="9833422" y="231569"/>
            <a:ext cx="2262249" cy="748309"/>
            <a:chOff x="9690265" y="231569"/>
            <a:chExt cx="2262249" cy="748309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C89772A-6A9D-4A23-A72D-8E2755F02945}"/>
                </a:ext>
              </a:extLst>
            </p:cNvPr>
            <p:cNvSpPr/>
            <p:nvPr/>
          </p:nvSpPr>
          <p:spPr>
            <a:xfrm>
              <a:off x="9690265" y="231569"/>
              <a:ext cx="2262249" cy="7483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C43B828E-A102-466E-AD2B-BDAECE169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0266" y="394974"/>
              <a:ext cx="1880850" cy="4213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0156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4C3490-11D1-4DBC-8941-87C974ADB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655" y="1958109"/>
            <a:ext cx="9365672" cy="1537715"/>
          </a:xfrm>
        </p:spPr>
        <p:txBody>
          <a:bodyPr>
            <a:normAutofit/>
          </a:bodyPr>
          <a:lstStyle/>
          <a:p>
            <a:pPr algn="l"/>
            <a:r>
              <a:rPr lang="ru-RU" sz="3500" dirty="0">
                <a:solidFill>
                  <a:schemeClr val="bg1"/>
                </a:solidFill>
                <a:latin typeface="Montserrat SemiBold" panose="00000700000000000000" pitchFamily="2" charset="-52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4891805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220</Words>
  <Application>Microsoft Office PowerPoint</Application>
  <PresentationFormat>Широкоэкранный</PresentationFormat>
  <Paragraphs>29</Paragraphs>
  <Slides>4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11" baseType="lpstr">
      <vt:lpstr>Arial</vt:lpstr>
      <vt:lpstr>Calibri</vt:lpstr>
      <vt:lpstr>Calibri Light</vt:lpstr>
      <vt:lpstr>Montserrat</vt:lpstr>
      <vt:lpstr>Montserrat SemiBold</vt:lpstr>
      <vt:lpstr>Times New Roman</vt:lpstr>
      <vt:lpstr>Тема Office</vt:lpstr>
      <vt:lpstr>Программа сортировки чисел</vt:lpstr>
      <vt:lpstr>Презентация PowerPoint</vt:lpstr>
      <vt:lpstr>Презентация PowerPoint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Повышение квалификации инженеров “Подготовка преподавателей-практиков из высокотехнологичных компаний”</dc:title>
  <dc:creator>Сабина Рагозина</dc:creator>
  <cp:lastModifiedBy>Елена</cp:lastModifiedBy>
  <cp:revision>13</cp:revision>
  <cp:lastPrinted>2024-02-04T13:03:18Z</cp:lastPrinted>
  <dcterms:created xsi:type="dcterms:W3CDTF">2022-09-08T07:31:07Z</dcterms:created>
  <dcterms:modified xsi:type="dcterms:W3CDTF">2024-02-04T13:03:28Z</dcterms:modified>
</cp:coreProperties>
</file>